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A5FB51-0842-455D-8D13-17B2B85E030E}" v="4248" dt="2019-12-04T10:41:56.989"/>
    <p1510:client id="{62764F25-3FD1-40DD-B4C1-B67B71004940}" v="81" dt="2019-12-03T18:36:40.779"/>
    <p1510:client id="{77D9E54F-93D1-4BDD-B41F-81B5E2F7B16C}" v="2669" dt="2019-12-03T21:01:54.044"/>
    <p1510:client id="{7A2B29A6-3F34-4249-9315-90CA3B1A0899}" v="1213" dt="2019-12-03T22:54:18.402"/>
    <p1510:client id="{EE883C84-4FE3-463C-B826-54B19D546DDC}" v="1639" dt="2019-12-04T17:31:39.5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2019. 12. 04.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174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2019. 12. 04.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09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2019. 12. 04.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25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2019. 12. 04.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50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2019. 12. 04.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35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2019. 12. 04.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69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2019. 12. 04.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16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2019. 12. 04.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83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2019. 12. 04.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12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2019. 12. 04.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08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2019. 12. 04.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06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1901C-D33B-4565-A7E4-5DF903098DB6}" type="datetimeFigureOut">
              <a:rPr lang="hu-HU" smtClean="0"/>
              <a:t>2019. 12. 04.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06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01800"/>
          </a:xfrm>
        </p:spPr>
        <p:txBody>
          <a:bodyPr/>
          <a:lstStyle/>
          <a:p>
            <a:r>
              <a:rPr lang="hu-HU" b="1" u="sng" dirty="0">
                <a:cs typeface="Calibri Light"/>
              </a:rPr>
              <a:t>Kertészkedés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>
                <a:cs typeface="Calibri"/>
              </a:rPr>
              <a:t>Teendők egész évben</a:t>
            </a:r>
          </a:p>
        </p:txBody>
      </p:sp>
    </p:spTree>
    <p:extLst>
      <p:ext uri="{BB962C8B-B14F-4D97-AF65-F5344CB8AC3E}">
        <p14:creationId xmlns:p14="http://schemas.microsoft.com/office/powerpoint/2010/main" val="426674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167374D-0519-4513-BE37-F70C3A6A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288372"/>
            <a:ext cx="3651467" cy="8945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b="1" u="sng"/>
              <a:t>Szeptemberi teendők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E9233D8-1979-4E07-BB82-B685D3393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1445795"/>
            <a:ext cx="3651466" cy="51590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Ültessünk tavaszi hagymásokat, hagymát, fokhagymát, vadvirágokat, tavasszal-nyáron virágzó évelőket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Vessül el a zöld salátát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Készítsünk madáretetőt, vagy a meglévőt takarítsuk ki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Fertőtlenítsük ki az üvegházat, hogy a megbújó kártevőket eltávolítsuk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Szedjük le a paradicsom alsó leveleit, hogy napfénnyel gyorsítsuk az érést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Tisztítsuk meg a rózsatöveket, és végezzük el az utolsó gombaölőszer-kezelést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>
                <a:cs typeface="Calibri"/>
              </a:rPr>
              <a:t>Metszük meg a málnát</a:t>
            </a:r>
            <a:endParaRPr lang="en-US" sz="1700" dirty="0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>
                <a:cs typeface="Calibri" panose="020F0502020204030204"/>
              </a:rPr>
              <a:t>Kaszáljuk vissza a szamóca ágyást</a:t>
            </a:r>
            <a:endParaRPr lang="en-US" sz="1700" dirty="0">
              <a:cs typeface="Calibri" panose="020F0502020204030204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>
                <a:cs typeface="Calibri" panose="020F0502020204030204"/>
              </a:rPr>
              <a:t>Ültessünk gyümölcsfákat</a:t>
            </a:r>
            <a:endParaRPr lang="en-US" sz="1700" dirty="0">
              <a:cs typeface="Calibri" panose="020F0502020204030204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700">
              <a:cs typeface="Calibri" panose="020F0502020204030204"/>
            </a:endParaRPr>
          </a:p>
        </p:txBody>
      </p:sp>
      <p:pic>
        <p:nvPicPr>
          <p:cNvPr id="5" name="Kép 5" descr="A képen személy, fű, étel, asztal látható&#10;&#10;A leírás teljesen megbízható">
            <a:extLst>
              <a:ext uri="{FF2B5EF4-FFF2-40B4-BE49-F238E27FC236}">
                <a16:creationId xmlns:a16="http://schemas.microsoft.com/office/drawing/2014/main" id="{06F6E153-3B32-4B36-849A-1BFE41A4B9E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700" r="8700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72736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5" descr="A képen kültéri, fű, férfi, lovaglás látható&#10;&#10;A leírás teljesen megbízható">
            <a:extLst>
              <a:ext uri="{FF2B5EF4-FFF2-40B4-BE49-F238E27FC236}">
                <a16:creationId xmlns:a16="http://schemas.microsoft.com/office/drawing/2014/main" id="{4E0361F6-66F5-45EB-ADAF-3573486BEB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5194" r="29154" b="-1"/>
          <a:stretch/>
        </p:blipFill>
        <p:spPr>
          <a:xfrm>
            <a:off x="-11909" y="10"/>
            <a:ext cx="6324601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91A5669-7C17-4FBA-97A7-23387D84A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320" y="4560914"/>
            <a:ext cx="486917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u="sng">
                <a:solidFill>
                  <a:srgbClr val="000000"/>
                </a:solidFill>
              </a:rPr>
              <a:t>Októberi teendők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151F887-8C00-4A98-9C9F-ABD356831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51321" y="1382165"/>
            <a:ext cx="4869179" cy="30479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Száraz, napos időben ássuk ki a burgonyát, sárgarépát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Szedjük fel az édes burgonya gumóit is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Szedjük le a babot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A paszternák még maradhat a földben, ha megcsípi a fagy, édesebb lesz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Október-november a legalkalmasabb arra, hogy felássuk a kertet, és szerves trágyával szórjuk be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Metszük meg a ribizli és egres bokrokat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A málna és szeder bokrok telepítése és átültetése is ilyenkor végethető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Ültessünk zöldtrágyának való növényeket, amik vissza táplálják  a talajt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Végezzük el az üvegház karbantartását, és szigeteljük le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77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2EAC3B-0D33-4D88-AC5B-8F7C3DDB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238743"/>
            <a:ext cx="6586491" cy="7241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1" u="sng"/>
              <a:t>Novemberi teendők</a:t>
            </a:r>
            <a:endParaRPr lang="en-US" sz="4400"/>
          </a:p>
        </p:txBody>
      </p:sp>
      <p:pic>
        <p:nvPicPr>
          <p:cNvPr id="5" name="Kép 5" descr="A képen fű, kültéri, étel, ülő látható&#10;&#10;A leírás teljesen megbízható">
            <a:extLst>
              <a:ext uri="{FF2B5EF4-FFF2-40B4-BE49-F238E27FC236}">
                <a16:creationId xmlns:a16="http://schemas.microsoft.com/office/drawing/2014/main" id="{F59F308A-427F-4A43-9015-F09D248EC0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5711" r="36293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E6E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10EF5C5-30B3-43E6-BC62-C71FC845D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1019175"/>
            <a:ext cx="6586489" cy="52046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Böngésszük</a:t>
            </a:r>
            <a:r>
              <a:rPr lang="en-US" dirty="0"/>
              <a:t> </a:t>
            </a:r>
            <a:r>
              <a:rPr lang="en-US" dirty="0" err="1"/>
              <a:t>át</a:t>
            </a:r>
            <a:r>
              <a:rPr lang="en-US" dirty="0"/>
              <a:t> a </a:t>
            </a:r>
            <a:r>
              <a:rPr lang="en-US" dirty="0" err="1"/>
              <a:t>katalógusainkat</a:t>
            </a:r>
            <a:endParaRPr lang="en-US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Védjük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elvetett</a:t>
            </a:r>
            <a:r>
              <a:rPr lang="en-US" dirty="0"/>
              <a:t> </a:t>
            </a:r>
            <a:r>
              <a:rPr lang="en-US" dirty="0" err="1"/>
              <a:t>évelő</a:t>
            </a:r>
            <a:r>
              <a:rPr lang="en-US" dirty="0"/>
              <a:t> </a:t>
            </a:r>
            <a:r>
              <a:rPr lang="en-US" dirty="0" err="1"/>
              <a:t>magokat</a:t>
            </a:r>
            <a:r>
              <a:rPr lang="en-US" dirty="0"/>
              <a:t> </a:t>
            </a:r>
            <a:r>
              <a:rPr lang="en-US" dirty="0" err="1"/>
              <a:t>talajtakarással</a:t>
            </a:r>
            <a:endParaRPr lang="en-US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>
                <a:cs typeface="Calibri"/>
              </a:rPr>
              <a:t>Osszuk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szét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rebarbara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töveket</a:t>
            </a:r>
            <a:endParaRPr lang="en-US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>
                <a:cs typeface="Calibri"/>
              </a:rPr>
              <a:t>Vonjukbe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gyümölcsfák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törzsét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zsírszalaggal</a:t>
            </a:r>
            <a:endParaRPr lang="en-US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A </a:t>
            </a:r>
            <a:r>
              <a:rPr lang="en-US" dirty="0" err="1">
                <a:cs typeface="Calibri"/>
              </a:rPr>
              <a:t>kapálógép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és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fűnyíró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utolsó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karban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tartása</a:t>
            </a:r>
            <a:endParaRPr lang="en-US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>
                <a:cs typeface="Calibri"/>
              </a:rPr>
              <a:t>Fűtsük</a:t>
            </a:r>
            <a:r>
              <a:rPr lang="en-US" dirty="0">
                <a:cs typeface="Calibri"/>
              </a:rPr>
              <a:t> be </a:t>
            </a:r>
            <a:r>
              <a:rPr lang="en-US" dirty="0" err="1">
                <a:cs typeface="Calibri"/>
              </a:rPr>
              <a:t>az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üvegházat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hogy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megvédjük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fagyérzékeny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növényeket</a:t>
            </a:r>
            <a:endParaRPr lang="en-US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>
                <a:cs typeface="Calibri"/>
              </a:rPr>
              <a:t>Tisztítsuk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ki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madáretetőt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és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töltsük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eledellel</a:t>
            </a:r>
            <a:endParaRPr lang="en-US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>
                <a:cs typeface="Calibri"/>
              </a:rPr>
              <a:t>Novemberi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udvartakarításkor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gondoskodjunk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rovarok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és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kis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állatok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téli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telelő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helyéről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farakással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vagy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egy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levélkupaccal</a:t>
            </a:r>
            <a:endParaRPr lang="en-US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err="1">
                <a:cs typeface="Calibri"/>
              </a:rPr>
              <a:t>Szedjük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ki</a:t>
            </a:r>
            <a:r>
              <a:rPr lang="en-US" dirty="0">
                <a:cs typeface="Calibri"/>
              </a:rPr>
              <a:t> a </a:t>
            </a:r>
            <a:r>
              <a:rPr lang="en-US" err="1">
                <a:cs typeface="Calibri"/>
              </a:rPr>
              <a:t>fagyérzékeny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hagymás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és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gumós</a:t>
            </a:r>
            <a:r>
              <a:rPr lang="en-US" dirty="0">
                <a:cs typeface="Calibri"/>
              </a:rPr>
              <a:t> </a:t>
            </a:r>
            <a:r>
              <a:rPr lang="en-US" err="1">
                <a:cs typeface="Calibri"/>
              </a:rPr>
              <a:t>virághagymákat</a:t>
            </a:r>
            <a:endParaRPr lang="en-US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>
                <a:cs typeface="Calibri"/>
              </a:rPr>
              <a:t>Végezzük</a:t>
            </a:r>
            <a:r>
              <a:rPr lang="en-US" dirty="0">
                <a:cs typeface="Calibri"/>
              </a:rPr>
              <a:t> el a </a:t>
            </a:r>
            <a:r>
              <a:rPr lang="en-US" dirty="0" err="1">
                <a:cs typeface="Calibri"/>
              </a:rPr>
              <a:t>kerti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szerszámok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karbantartását</a:t>
            </a:r>
            <a:r>
              <a:rPr lang="en-US" dirty="0">
                <a:cs typeface="Calibri"/>
              </a:rPr>
              <a:t>, a </a:t>
            </a:r>
            <a:r>
              <a:rPr lang="en-US" dirty="0" err="1">
                <a:cs typeface="Calibri"/>
              </a:rPr>
              <a:t>következő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szezonra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készülve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akár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paradicsom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krókat</a:t>
            </a:r>
            <a:r>
              <a:rPr lang="en-US" dirty="0">
                <a:cs typeface="Calibri"/>
              </a:rPr>
              <a:t> is </a:t>
            </a:r>
            <a:r>
              <a:rPr lang="en-US" dirty="0" err="1">
                <a:cs typeface="Calibri"/>
              </a:rPr>
              <a:t>lefesthetjük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>
                <a:cs typeface="Calibri"/>
              </a:rPr>
              <a:t>Víztelenítsűk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kerticsapot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és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slagot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öntözőrendszert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vigyük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fagy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mentes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helyre</a:t>
            </a:r>
            <a:endParaRPr lang="en-US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A </a:t>
            </a:r>
            <a:r>
              <a:rPr lang="en-US" dirty="0" err="1">
                <a:cs typeface="Calibri"/>
              </a:rPr>
              <a:t>pázsitról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gereblyézzük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össze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lehullott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falevelet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hogy</a:t>
            </a:r>
            <a:r>
              <a:rPr lang="en-US" dirty="0">
                <a:cs typeface="Calibri"/>
              </a:rPr>
              <a:t> meg </a:t>
            </a:r>
            <a:r>
              <a:rPr lang="en-US" dirty="0" err="1">
                <a:cs typeface="Calibri"/>
              </a:rPr>
              <a:t>akadályozzuk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mohásodást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999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BE8811-8302-46AA-B32E-28123CF2F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81891"/>
            <a:ext cx="3363242" cy="98449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Decemberi teendők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BDB08E2-B8D4-4AF6-BBF3-714AF9E93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1561220"/>
            <a:ext cx="3363242" cy="458473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Char char="•"/>
            </a:pPr>
            <a:r>
              <a:rPr lang="en-US" sz="1800" kern="1200" dirty="0" err="1">
                <a:latin typeface="+mn-lt"/>
                <a:ea typeface="+mn-ea"/>
                <a:cs typeface="+mn-cs"/>
              </a:rPr>
              <a:t>Javítsuk</a:t>
            </a:r>
            <a:r>
              <a:rPr lang="en-US" sz="1800" kern="1200" dirty="0">
                <a:latin typeface="+mn-lt"/>
                <a:ea typeface="+mn-ea"/>
                <a:cs typeface="+mn-cs"/>
              </a:rPr>
              <a:t> meg a </a:t>
            </a:r>
            <a:r>
              <a:rPr lang="en-US" sz="1800" kern="1200" dirty="0" err="1">
                <a:latin typeface="+mn-lt"/>
                <a:ea typeface="+mn-ea"/>
                <a:cs typeface="+mn-cs"/>
              </a:rPr>
              <a:t>kerítést</a:t>
            </a:r>
            <a:endParaRPr lang="hu-HU" sz="1800" kern="1200">
              <a:latin typeface="+mn-lt"/>
              <a:cs typeface="Calibri"/>
            </a:endParaRPr>
          </a:p>
          <a:p>
            <a:pPr marL="342900" indent="-342900">
              <a:buChar char="•"/>
            </a:pPr>
            <a:r>
              <a:rPr lang="en-US" sz="1800" dirty="0">
                <a:cs typeface="Calibri"/>
              </a:rPr>
              <a:t>A </a:t>
            </a:r>
            <a:r>
              <a:rPr lang="en-US" sz="1800" err="1">
                <a:cs typeface="Calibri"/>
              </a:rPr>
              <a:t>tél</a:t>
            </a:r>
            <a:r>
              <a:rPr lang="en-US" sz="1800" dirty="0">
                <a:cs typeface="Calibri"/>
              </a:rPr>
              <a:t> </a:t>
            </a:r>
            <a:r>
              <a:rPr lang="en-US" sz="1800" err="1">
                <a:cs typeface="Calibri"/>
              </a:rPr>
              <a:t>beköszöntével</a:t>
            </a:r>
            <a:r>
              <a:rPr lang="en-US" sz="1800" dirty="0">
                <a:cs typeface="Calibri"/>
              </a:rPr>
              <a:t> a </a:t>
            </a:r>
            <a:r>
              <a:rPr lang="en-US" sz="1800" err="1">
                <a:cs typeface="Calibri"/>
              </a:rPr>
              <a:t>legjobb</a:t>
            </a:r>
            <a:r>
              <a:rPr lang="en-US" sz="1800" dirty="0">
                <a:cs typeface="Calibri"/>
              </a:rPr>
              <a:t> </a:t>
            </a:r>
            <a:r>
              <a:rPr lang="en-US" sz="1800" err="1">
                <a:cs typeface="Calibri"/>
              </a:rPr>
              <a:t>amit</a:t>
            </a:r>
            <a:r>
              <a:rPr lang="en-US" sz="1800" dirty="0">
                <a:cs typeface="Calibri"/>
              </a:rPr>
              <a:t> </a:t>
            </a:r>
            <a:r>
              <a:rPr lang="en-US" sz="1800" err="1">
                <a:cs typeface="Calibri"/>
              </a:rPr>
              <a:t>tehetünk</a:t>
            </a:r>
            <a:r>
              <a:rPr lang="en-US" sz="1800" dirty="0">
                <a:cs typeface="Calibri"/>
              </a:rPr>
              <a:t>, </a:t>
            </a:r>
            <a:r>
              <a:rPr lang="en-US" sz="1800" err="1">
                <a:cs typeface="Calibri"/>
              </a:rPr>
              <a:t>hogy</a:t>
            </a:r>
            <a:r>
              <a:rPr lang="en-US" sz="1800" dirty="0">
                <a:cs typeface="Calibri"/>
              </a:rPr>
              <a:t> </a:t>
            </a:r>
            <a:r>
              <a:rPr lang="en-US" sz="1800" err="1">
                <a:cs typeface="Calibri"/>
              </a:rPr>
              <a:t>december-januárban</a:t>
            </a:r>
            <a:r>
              <a:rPr lang="en-US" sz="1800" dirty="0">
                <a:cs typeface="Calibri"/>
              </a:rPr>
              <a:t> </a:t>
            </a:r>
            <a:r>
              <a:rPr lang="en-US" sz="1800" err="1">
                <a:cs typeface="Calibri"/>
              </a:rPr>
              <a:t>megtervezzük</a:t>
            </a:r>
            <a:r>
              <a:rPr lang="en-US" sz="1800" dirty="0">
                <a:cs typeface="Calibri"/>
              </a:rPr>
              <a:t> a </a:t>
            </a:r>
            <a:r>
              <a:rPr lang="en-US" sz="1800" err="1">
                <a:cs typeface="Calibri"/>
              </a:rPr>
              <a:t>kertünket</a:t>
            </a:r>
            <a:r>
              <a:rPr lang="en-US" sz="1800" dirty="0">
                <a:cs typeface="Calibri"/>
              </a:rPr>
              <a:t> a </a:t>
            </a:r>
            <a:r>
              <a:rPr lang="en-US" sz="1800" err="1">
                <a:cs typeface="Calibri"/>
              </a:rPr>
              <a:t>következő</a:t>
            </a:r>
            <a:r>
              <a:rPr lang="en-US" sz="1800">
                <a:cs typeface="Calibri"/>
              </a:rPr>
              <a:t> szezonra</a:t>
            </a:r>
          </a:p>
          <a:p>
            <a:pPr marL="342900" indent="-342900">
              <a:buChar char="•"/>
            </a:pPr>
            <a:r>
              <a:rPr lang="en-US" sz="1800" dirty="0" err="1">
                <a:cs typeface="Calibri"/>
              </a:rPr>
              <a:t>Enyhébb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időben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még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áshatunk</a:t>
            </a:r>
            <a:r>
              <a:rPr lang="en-US" sz="1800" dirty="0">
                <a:cs typeface="Calibri"/>
              </a:rPr>
              <a:t>, ha </a:t>
            </a:r>
            <a:r>
              <a:rPr lang="en-US" sz="1800" dirty="0" err="1">
                <a:cs typeface="Calibri"/>
              </a:rPr>
              <a:t>eddig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nem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tettük</a:t>
            </a:r>
            <a:r>
              <a:rPr lang="en-US" sz="1800" dirty="0">
                <a:cs typeface="Calibri"/>
              </a:rPr>
              <a:t> meg</a:t>
            </a:r>
          </a:p>
          <a:p>
            <a:pPr marL="342900" indent="-342900">
              <a:buChar char="•"/>
            </a:pPr>
            <a:r>
              <a:rPr lang="en-US" sz="1800" err="1">
                <a:cs typeface="Calibri"/>
              </a:rPr>
              <a:t>Kertészeti</a:t>
            </a:r>
            <a:r>
              <a:rPr lang="en-US" sz="1800" dirty="0">
                <a:cs typeface="Calibri"/>
              </a:rPr>
              <a:t> </a:t>
            </a:r>
            <a:r>
              <a:rPr lang="en-US" sz="1800" err="1">
                <a:cs typeface="Calibri"/>
              </a:rPr>
              <a:t>áruházakba</a:t>
            </a:r>
            <a:r>
              <a:rPr lang="en-US" sz="1800" dirty="0">
                <a:cs typeface="Calibri"/>
              </a:rPr>
              <a:t> </a:t>
            </a:r>
            <a:r>
              <a:rPr lang="en-US" sz="1800" err="1">
                <a:cs typeface="Calibri"/>
              </a:rPr>
              <a:t>látogatva</a:t>
            </a:r>
            <a:r>
              <a:rPr lang="en-US" sz="1800" dirty="0">
                <a:cs typeface="Calibri"/>
              </a:rPr>
              <a:t> </a:t>
            </a:r>
            <a:r>
              <a:rPr lang="en-US" sz="1800" err="1">
                <a:cs typeface="Calibri"/>
              </a:rPr>
              <a:t>találhatunk</a:t>
            </a:r>
            <a:r>
              <a:rPr lang="en-US" sz="1800" dirty="0">
                <a:cs typeface="Calibri"/>
              </a:rPr>
              <a:t> </a:t>
            </a:r>
            <a:r>
              <a:rPr lang="en-US" sz="1800" err="1">
                <a:cs typeface="Calibri"/>
              </a:rPr>
              <a:t>olyan</a:t>
            </a:r>
            <a:r>
              <a:rPr lang="en-US" sz="1800" dirty="0">
                <a:cs typeface="Calibri"/>
              </a:rPr>
              <a:t> </a:t>
            </a:r>
            <a:r>
              <a:rPr lang="en-US" sz="1800" err="1">
                <a:cs typeface="Calibri"/>
              </a:rPr>
              <a:t>növényeket</a:t>
            </a:r>
            <a:r>
              <a:rPr lang="en-US" sz="1800" dirty="0">
                <a:cs typeface="Calibri"/>
              </a:rPr>
              <a:t>, </a:t>
            </a:r>
            <a:r>
              <a:rPr lang="en-US" sz="1800" err="1">
                <a:cs typeface="Calibri"/>
              </a:rPr>
              <a:t>amik</a:t>
            </a:r>
            <a:r>
              <a:rPr lang="en-US" sz="1800" dirty="0">
                <a:cs typeface="Calibri"/>
              </a:rPr>
              <a:t> </a:t>
            </a:r>
            <a:r>
              <a:rPr lang="en-US" sz="1800" err="1">
                <a:cs typeface="Calibri"/>
              </a:rPr>
              <a:t>télen</a:t>
            </a:r>
            <a:r>
              <a:rPr lang="en-US" sz="1800" dirty="0">
                <a:cs typeface="Calibri"/>
              </a:rPr>
              <a:t> is </a:t>
            </a:r>
            <a:r>
              <a:rPr lang="en-US" sz="1800" err="1">
                <a:cs typeface="Calibri"/>
              </a:rPr>
              <a:t>jól</a:t>
            </a:r>
            <a:r>
              <a:rPr lang="en-US" sz="1800" dirty="0">
                <a:cs typeface="Calibri"/>
              </a:rPr>
              <a:t> </a:t>
            </a:r>
            <a:r>
              <a:rPr lang="en-US" sz="1800" err="1">
                <a:cs typeface="Calibri"/>
              </a:rPr>
              <a:t>néznek</a:t>
            </a:r>
            <a:r>
              <a:rPr lang="en-US" sz="1800" dirty="0">
                <a:cs typeface="Calibri"/>
              </a:rPr>
              <a:t> </a:t>
            </a:r>
            <a:r>
              <a:rPr lang="en-US" sz="1800" err="1">
                <a:cs typeface="Calibri"/>
              </a:rPr>
              <a:t>ki</a:t>
            </a:r>
            <a:r>
              <a:rPr lang="en-US" sz="1800">
                <a:cs typeface="Calibri"/>
              </a:rPr>
              <a:t> </a:t>
            </a:r>
            <a:endParaRPr lang="en-US" sz="1800" dirty="0">
              <a:cs typeface="Calibri"/>
            </a:endParaRPr>
          </a:p>
          <a:p>
            <a:pPr marL="342900" indent="-342900">
              <a:buChar char="•"/>
            </a:pPr>
            <a:r>
              <a:rPr lang="en-US" sz="1800" dirty="0">
                <a:cs typeface="Calibri"/>
              </a:rPr>
              <a:t>A </a:t>
            </a:r>
            <a:r>
              <a:rPr lang="en-US" sz="1800" err="1">
                <a:cs typeface="Calibri"/>
              </a:rPr>
              <a:t>rebarbara</a:t>
            </a:r>
            <a:r>
              <a:rPr lang="en-US" sz="1800" dirty="0">
                <a:cs typeface="Calibri"/>
              </a:rPr>
              <a:t> </a:t>
            </a:r>
            <a:r>
              <a:rPr lang="en-US" sz="1800" err="1">
                <a:cs typeface="Calibri"/>
              </a:rPr>
              <a:t>jól</a:t>
            </a:r>
            <a:r>
              <a:rPr lang="en-US" sz="1800" dirty="0">
                <a:cs typeface="Calibri"/>
              </a:rPr>
              <a:t> </a:t>
            </a:r>
            <a:r>
              <a:rPr lang="en-US" sz="1800" err="1">
                <a:cs typeface="Calibri"/>
              </a:rPr>
              <a:t>tűri</a:t>
            </a:r>
            <a:r>
              <a:rPr lang="en-US" sz="1800" dirty="0">
                <a:cs typeface="Calibri"/>
              </a:rPr>
              <a:t> a </a:t>
            </a:r>
            <a:r>
              <a:rPr lang="en-US" sz="1800" err="1">
                <a:cs typeface="Calibri"/>
              </a:rPr>
              <a:t>hideget</a:t>
            </a:r>
            <a:r>
              <a:rPr lang="en-US" sz="1800" dirty="0">
                <a:cs typeface="Calibri"/>
              </a:rPr>
              <a:t>, </a:t>
            </a:r>
            <a:r>
              <a:rPr lang="en-US" sz="1800" err="1">
                <a:cs typeface="Calibri"/>
              </a:rPr>
              <a:t>sőt</a:t>
            </a:r>
            <a:r>
              <a:rPr lang="en-US" sz="1800" dirty="0">
                <a:cs typeface="Calibri"/>
              </a:rPr>
              <a:t> </a:t>
            </a:r>
            <a:r>
              <a:rPr lang="en-US" sz="1800" err="1">
                <a:cs typeface="Calibri"/>
              </a:rPr>
              <a:t>kint</a:t>
            </a:r>
            <a:r>
              <a:rPr lang="en-US" sz="1800" dirty="0">
                <a:cs typeface="Calibri"/>
              </a:rPr>
              <a:t> is </a:t>
            </a:r>
            <a:r>
              <a:rPr lang="en-US" sz="1800" err="1">
                <a:cs typeface="Calibri"/>
              </a:rPr>
              <a:t>hagyhatjuk</a:t>
            </a:r>
            <a:r>
              <a:rPr lang="en-US" sz="1800" dirty="0">
                <a:cs typeface="Calibri"/>
              </a:rPr>
              <a:t> </a:t>
            </a:r>
            <a:r>
              <a:rPr lang="en-US" sz="1800" err="1">
                <a:cs typeface="Calibri"/>
              </a:rPr>
              <a:t>télire</a:t>
            </a:r>
            <a:r>
              <a:rPr lang="en-US" sz="1800" dirty="0">
                <a:cs typeface="Calibri"/>
              </a:rPr>
              <a:t>, </a:t>
            </a:r>
            <a:r>
              <a:rPr lang="en-US" sz="1800" err="1">
                <a:cs typeface="Calibri"/>
              </a:rPr>
              <a:t>csak</a:t>
            </a:r>
            <a:r>
              <a:rPr lang="en-US" sz="1800" dirty="0">
                <a:cs typeface="Calibri"/>
              </a:rPr>
              <a:t> </a:t>
            </a:r>
            <a:r>
              <a:rPr lang="en-US" sz="1800" err="1">
                <a:cs typeface="Calibri"/>
              </a:rPr>
              <a:t>decemberbenát</a:t>
            </a:r>
            <a:r>
              <a:rPr lang="en-US" sz="1800" dirty="0">
                <a:cs typeface="Calibri"/>
              </a:rPr>
              <a:t> </a:t>
            </a:r>
            <a:r>
              <a:rPr lang="en-US" sz="1800" err="1">
                <a:cs typeface="Calibri"/>
              </a:rPr>
              <a:t>kell</a:t>
            </a:r>
            <a:r>
              <a:rPr lang="en-US" sz="1800">
                <a:cs typeface="Calibri"/>
              </a:rPr>
              <a:t> ültetni</a:t>
            </a:r>
            <a:endParaRPr lang="en-US" sz="1800" dirty="0">
              <a:cs typeface="Calibri"/>
            </a:endParaRPr>
          </a:p>
          <a:p>
            <a:pPr marL="342900" indent="-342900">
              <a:buChar char="•"/>
            </a:pPr>
            <a:endParaRPr lang="en-US" sz="1800" dirty="0">
              <a:cs typeface="Calibri"/>
            </a:endParaRPr>
          </a:p>
        </p:txBody>
      </p:sp>
      <p:pic>
        <p:nvPicPr>
          <p:cNvPr id="5" name="Kép 5" descr="A képen kültéri, fű, épület, utca látható&#10;&#10;A leírás teljesen megbízható">
            <a:extLst>
              <a:ext uri="{FF2B5EF4-FFF2-40B4-BE49-F238E27FC236}">
                <a16:creationId xmlns:a16="http://schemas.microsoft.com/office/drawing/2014/main" id="{359ABA6A-9480-4EB2-9E8A-7CF19938396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4173" r="14173"/>
          <a:stretch/>
        </p:blipFill>
        <p:spPr>
          <a:xfrm>
            <a:off x="4637627" y="660656"/>
            <a:ext cx="6847062" cy="540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5" descr="A képen hó, kültéri, fedett, férfi látható&#10;&#10;A leírás teljesen megbízható">
            <a:extLst>
              <a:ext uri="{FF2B5EF4-FFF2-40B4-BE49-F238E27FC236}">
                <a16:creationId xmlns:a16="http://schemas.microsoft.com/office/drawing/2014/main" id="{2E2EE377-3500-4A08-94B9-D5758C09C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67" r="20621" b="2"/>
          <a:stretch/>
        </p:blipFill>
        <p:spPr>
          <a:xfrm>
            <a:off x="-11909" y="10"/>
            <a:ext cx="6324601" cy="6857990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50C6367-5F8B-4826-ADDB-DE6BE607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320" y="4560914"/>
            <a:ext cx="486917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u="sng">
                <a:solidFill>
                  <a:srgbClr val="000000"/>
                </a:solidFill>
              </a:rPr>
              <a:t>Januári teendők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7713649-C84B-4F45-86F6-8FEAB0148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51321" y="1382165"/>
            <a:ext cx="4869179" cy="30479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000000"/>
                </a:solidFill>
              </a:rPr>
              <a:t>Tervezés  időszaka - ültetésiterv, növénytársítás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000000"/>
                </a:solidFill>
              </a:rPr>
              <a:t>Vetőmag katalógusok átnézése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000000"/>
                </a:solidFill>
              </a:rPr>
              <a:t>Szakirodalmak áttanulmányozása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000000"/>
                </a:solidFill>
              </a:rPr>
              <a:t>Kertiszerszámok kabantartása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000000"/>
                </a:solidFill>
              </a:rPr>
              <a:t>Kerti gépek ellenőrzése - permetező, főnyíró, kapálógép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000000"/>
                </a:solidFill>
              </a:rPr>
              <a:t>Madáretető készítése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000000"/>
                </a:solidFill>
              </a:rPr>
              <a:t>Havazás uán - a bokrokról takarítsuk le a havat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000000"/>
                </a:solidFill>
              </a:rPr>
              <a:t>Fagymentes időben a díszcsejék, fák ifjítását megkezdhetjük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000000"/>
                </a:solidFill>
              </a:rPr>
              <a:t>A dália, kardvirág hagymák ellenőrzése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000000"/>
                </a:solidFill>
              </a:rPr>
              <a:t>Kerítés ellenőrzése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1300">
              <a:solidFill>
                <a:srgbClr val="000000"/>
              </a:solidFill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1300">
              <a:solidFill>
                <a:srgbClr val="000000"/>
              </a:solidFill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40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FAA0C4-D830-4BC3-B734-EAE29731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5644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u="sng" dirty="0" err="1"/>
              <a:t>Februári</a:t>
            </a:r>
            <a:r>
              <a:rPr lang="en-US" b="1" u="sng" dirty="0"/>
              <a:t> </a:t>
            </a:r>
            <a:r>
              <a:rPr lang="en-US" b="1" u="sng" dirty="0" err="1"/>
              <a:t>teendők</a:t>
            </a:r>
            <a:endParaRPr lang="en-US" b="1" u="sng">
              <a:cs typeface="Calibri Light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AEEE652-65AE-43C2-A03B-234F1B662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1243914"/>
            <a:ext cx="3651466" cy="49799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>
                <a:cs typeface="Calibri"/>
              </a:rPr>
              <a:t>Fessük</a:t>
            </a:r>
            <a:r>
              <a:rPr lang="en-US" sz="1800" dirty="0">
                <a:cs typeface="Calibri"/>
              </a:rPr>
              <a:t> le a </a:t>
            </a:r>
            <a:r>
              <a:rPr lang="en-US" sz="1800" dirty="0" err="1">
                <a:cs typeface="Calibri"/>
              </a:rPr>
              <a:t>kerítést</a:t>
            </a:r>
            <a:endParaRPr lang="en-US" sz="1800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>
                <a:cs typeface="Calibri"/>
              </a:rPr>
              <a:t>Metszük</a:t>
            </a:r>
            <a:r>
              <a:rPr lang="en-US" sz="1800" dirty="0">
                <a:cs typeface="Calibri"/>
              </a:rPr>
              <a:t> meg a </a:t>
            </a:r>
            <a:r>
              <a:rPr lang="en-US" sz="1800" dirty="0" err="1">
                <a:cs typeface="Calibri"/>
              </a:rPr>
              <a:t>sövényt</a:t>
            </a:r>
            <a:endParaRPr lang="en-US" sz="1800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>
                <a:cs typeface="Calibri"/>
              </a:rPr>
              <a:t>Megkezdhetjük</a:t>
            </a:r>
            <a:r>
              <a:rPr lang="en-US" sz="1800" dirty="0">
                <a:cs typeface="Calibri"/>
              </a:rPr>
              <a:t> a </a:t>
            </a:r>
            <a:r>
              <a:rPr lang="en-US" sz="1800" dirty="0" err="1">
                <a:cs typeface="Calibri"/>
              </a:rPr>
              <a:t>palánta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magok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ültetését</a:t>
            </a:r>
            <a:endParaRPr lang="en-US" sz="1800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>
                <a:cs typeface="Calibri"/>
              </a:rPr>
              <a:t>Dörzsöljök</a:t>
            </a:r>
            <a:r>
              <a:rPr lang="en-US" sz="1800" dirty="0">
                <a:cs typeface="Calibri"/>
              </a:rPr>
              <a:t> le a </a:t>
            </a:r>
            <a:r>
              <a:rPr lang="en-US" sz="1800" dirty="0" err="1">
                <a:cs typeface="Calibri"/>
              </a:rPr>
              <a:t>fák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törzséről</a:t>
            </a:r>
            <a:r>
              <a:rPr lang="en-US" sz="1800" dirty="0">
                <a:cs typeface="Calibri"/>
              </a:rPr>
              <a:t> a </a:t>
            </a:r>
            <a:r>
              <a:rPr lang="en-US" sz="1800" dirty="0" err="1">
                <a:cs typeface="Calibri"/>
              </a:rPr>
              <a:t>mohát</a:t>
            </a:r>
            <a:r>
              <a:rPr lang="en-US" sz="1800" dirty="0">
                <a:cs typeface="Calibri"/>
              </a:rPr>
              <a:t>, </a:t>
            </a:r>
            <a:r>
              <a:rPr lang="en-US" sz="1800" dirty="0" err="1">
                <a:cs typeface="Calibri"/>
              </a:rPr>
              <a:t>és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tovább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folytalhatjuk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ezek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metszését</a:t>
            </a:r>
            <a:r>
              <a:rPr lang="en-US" sz="1800" dirty="0">
                <a:cs typeface="Calibri"/>
              </a:rPr>
              <a:t>, </a:t>
            </a:r>
            <a:r>
              <a:rPr lang="en-US" sz="1800" dirty="0" err="1">
                <a:cs typeface="Calibri"/>
              </a:rPr>
              <a:t>ifjítását</a:t>
            </a:r>
            <a:endParaRPr lang="en-US" sz="1800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>
                <a:cs typeface="Calibri"/>
              </a:rPr>
              <a:t>Ritkítsuk</a:t>
            </a:r>
            <a:r>
              <a:rPr lang="en-US" sz="1800" dirty="0">
                <a:cs typeface="Calibri"/>
              </a:rPr>
              <a:t> meg a </a:t>
            </a:r>
            <a:r>
              <a:rPr lang="en-US" sz="1800" dirty="0" err="1">
                <a:cs typeface="Calibri"/>
              </a:rPr>
              <a:t>málna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töveket</a:t>
            </a:r>
            <a:endParaRPr lang="en-US" sz="1800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>
                <a:cs typeface="Calibri"/>
              </a:rPr>
              <a:t>Kezdődhet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az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egres</a:t>
            </a:r>
            <a:r>
              <a:rPr lang="en-US" sz="1800" dirty="0">
                <a:cs typeface="Calibri"/>
              </a:rPr>
              <a:t>, </a:t>
            </a:r>
            <a:r>
              <a:rPr lang="en-US" sz="1800" dirty="0" err="1">
                <a:cs typeface="Calibri"/>
              </a:rPr>
              <a:t>ribizli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tövek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metszése</a:t>
            </a:r>
            <a:r>
              <a:rPr lang="en-US" sz="1800" dirty="0">
                <a:cs typeface="Calibri"/>
              </a:rPr>
              <a:t>, </a:t>
            </a:r>
            <a:r>
              <a:rPr lang="en-US" sz="1800" dirty="0" err="1">
                <a:cs typeface="Calibri"/>
              </a:rPr>
              <a:t>fásdugvánok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készítése</a:t>
            </a:r>
            <a:endParaRPr lang="en-US" sz="1800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>
                <a:cs typeface="Calibri"/>
              </a:rPr>
              <a:t>Metszük</a:t>
            </a:r>
            <a:r>
              <a:rPr lang="en-US" sz="1800" dirty="0">
                <a:cs typeface="Calibri"/>
              </a:rPr>
              <a:t> meg a </a:t>
            </a:r>
            <a:r>
              <a:rPr lang="en-US" sz="1800" dirty="0" err="1">
                <a:cs typeface="Calibri"/>
              </a:rPr>
              <a:t>lilaakácot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>
                <a:cs typeface="Calibri"/>
              </a:rPr>
              <a:t>Végezzünk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lemosó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permetezést</a:t>
            </a:r>
          </a:p>
        </p:txBody>
      </p:sp>
      <p:pic>
        <p:nvPicPr>
          <p:cNvPr id="5" name="Kép 5" descr="A képen növény, virág, fű, kültéri látható&#10;&#10;A leírás teljesen megbízható">
            <a:extLst>
              <a:ext uri="{FF2B5EF4-FFF2-40B4-BE49-F238E27FC236}">
                <a16:creationId xmlns:a16="http://schemas.microsoft.com/office/drawing/2014/main" id="{4ECA24A3-1187-4EC0-A89C-A585DAD1842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700" r="8700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2776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543D1C-5F5A-46DB-B42C-26BE7E987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u="sng"/>
              <a:t>Márciusi teendők</a:t>
            </a:r>
            <a:endParaRPr lang="en-US" sz="4400"/>
          </a:p>
        </p:txBody>
      </p:sp>
      <p:cxnSp>
        <p:nvCxnSpPr>
          <p:cNvPr id="7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1A20679-23AA-45D0-AC53-C8BDA1C6D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/>
              <a:t>A fagyok elmútával kitakarhatjuk, a rózsát, és metszük is meg – aranyfa/aranyág virágzása idején (Forsythia)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/>
              <a:t>Készítsük elő a talajt a fűmag vetéséhez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/>
              <a:t>Következhet a gyeptisztítás - az összegyűjtött lombot tegyük a komposztra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/>
              <a:t>Az 1.fűnyirás után, végezzül el a gyepszellőztetést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/>
              <a:t>Ültessük át balkon növényeinket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/>
              <a:t>Kezdődhet a szabadban vetés: spenót, zöldborsó, sárgarépa, petrezselyem, hónapos retek, hagymafélék, saláta félék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/>
              <a:t>Ültessünk fűszernövényeket is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50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500"/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/>
          </a:p>
        </p:txBody>
      </p:sp>
      <p:pic>
        <p:nvPicPr>
          <p:cNvPr id="5" name="Kép 5" descr="A képen kültéri, növény, virág, fű látható&#10;&#10;A leírás teljesen megbízható">
            <a:extLst>
              <a:ext uri="{FF2B5EF4-FFF2-40B4-BE49-F238E27FC236}">
                <a16:creationId xmlns:a16="http://schemas.microsoft.com/office/drawing/2014/main" id="{D2AE479B-9285-4971-829B-1D2F851C05F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3912" r="24537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714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5E14AE-49D8-42CD-9599-A581A41C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29282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u="sng" dirty="0">
                <a:cs typeface="Calibri Light"/>
              </a:rPr>
              <a:t>Áprilisi teendők</a:t>
            </a:r>
          </a:p>
        </p:txBody>
      </p:sp>
      <p:pic>
        <p:nvPicPr>
          <p:cNvPr id="5" name="Kép 5" descr="A képen fű, kültéri, virág, szikla látható&#10;&#10;A leírás teljesen megbízható">
            <a:extLst>
              <a:ext uri="{FF2B5EF4-FFF2-40B4-BE49-F238E27FC236}">
                <a16:creationId xmlns:a16="http://schemas.microsoft.com/office/drawing/2014/main" id="{A3F88824-FB01-48F8-AE23-55F43230F2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508" r="2508"/>
          <a:stretch/>
        </p:blipFill>
        <p:spPr/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5FD3B3A2-47D1-4893-AA30-B326E586A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6482"/>
            <a:ext cx="3932237" cy="487220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>
              <a:buChar char="•"/>
            </a:pPr>
            <a:r>
              <a:rPr lang="hu-HU" dirty="0">
                <a:cs typeface="Calibri"/>
              </a:rPr>
              <a:t>Távolítsuk el a téli növénytakarást</a:t>
            </a:r>
          </a:p>
          <a:p>
            <a:pPr marL="285750" indent="-285750">
              <a:buChar char="•"/>
            </a:pPr>
            <a:r>
              <a:rPr lang="hu-HU" dirty="0">
                <a:cs typeface="Calibri"/>
              </a:rPr>
              <a:t>Ültessünk egynyári magokat</a:t>
            </a:r>
          </a:p>
          <a:p>
            <a:pPr marL="285750" indent="-285750">
              <a:buChar char="•"/>
            </a:pPr>
            <a:r>
              <a:rPr lang="hu-HU" dirty="0">
                <a:cs typeface="Calibri"/>
              </a:rPr>
              <a:t>A Június után virágzó évelőket most ültessük el</a:t>
            </a:r>
          </a:p>
          <a:p>
            <a:pPr marL="285750" indent="-285750">
              <a:buChar char="•"/>
            </a:pPr>
            <a:r>
              <a:rPr lang="hu-HU" dirty="0">
                <a:cs typeface="Calibri"/>
              </a:rPr>
              <a:t>Gyepápolás - 1.alaptrágyázás, beöntözés</a:t>
            </a:r>
          </a:p>
          <a:p>
            <a:pPr marL="285750" indent="-285750">
              <a:buChar char="•"/>
            </a:pPr>
            <a:r>
              <a:rPr lang="hu-HU" dirty="0">
                <a:cs typeface="Calibri"/>
              </a:rPr>
              <a:t>Dália gumókat, és kardvirág hagymákat most már kiültethetjük</a:t>
            </a:r>
          </a:p>
          <a:p>
            <a:pPr marL="285750" indent="-285750">
              <a:buChar char="•"/>
            </a:pPr>
            <a:r>
              <a:rPr lang="hu-HU" dirty="0">
                <a:cs typeface="Calibri"/>
              </a:rPr>
              <a:t>Adjunk szerves trágyát a fűszernővényeinknek</a:t>
            </a:r>
          </a:p>
          <a:p>
            <a:pPr marL="285750" indent="-285750">
              <a:buChar char="•"/>
            </a:pPr>
            <a:r>
              <a:rPr lang="hu-HU" dirty="0">
                <a:cs typeface="Calibri"/>
              </a:rPr>
              <a:t>Fóliába ültethetők: karfiol, karalábé, édeskömény</a:t>
            </a:r>
          </a:p>
          <a:p>
            <a:pPr marL="285750" indent="-285750">
              <a:buChar char="•"/>
            </a:pPr>
            <a:r>
              <a:rPr lang="hu-HU" dirty="0">
                <a:cs typeface="Calibri"/>
              </a:rPr>
              <a:t>Szabad fölbe: zöldborsó, póréhagyma, </a:t>
            </a:r>
            <a:r>
              <a:rPr lang="hu-HU" err="1">
                <a:cs typeface="Calibri"/>
              </a:rPr>
              <a:t>sárgarápa</a:t>
            </a:r>
            <a:r>
              <a:rPr lang="hu-HU" dirty="0">
                <a:cs typeface="Calibri"/>
              </a:rPr>
              <a:t>, retek, hagyma, saláta, mángold, burgonya, jégsaláta, brokkoli, </a:t>
            </a:r>
          </a:p>
          <a:p>
            <a:pPr marL="285750" indent="-285750">
              <a:buChar char="•"/>
            </a:pPr>
            <a:r>
              <a:rPr lang="hu-HU" dirty="0">
                <a:cs typeface="Calibri"/>
              </a:rPr>
              <a:t>Ültessünk bogyós gyümölcs fákat</a:t>
            </a:r>
          </a:p>
          <a:p>
            <a:pPr marL="285750" indent="-285750">
              <a:buChar char="•"/>
            </a:pPr>
            <a:r>
              <a:rPr lang="hu-HU" dirty="0">
                <a:cs typeface="Calibri"/>
              </a:rPr>
              <a:t>Tegyük rendbe a szamóca ágyást, és a sorok közé tegyünk szalma takarást </a:t>
            </a:r>
          </a:p>
          <a:p>
            <a:pPr marL="285750" indent="-285750">
              <a:buChar char="•"/>
            </a:pPr>
            <a:endParaRPr lang="hu-HU" dirty="0">
              <a:cs typeface="Calibri"/>
            </a:endParaRPr>
          </a:p>
          <a:p>
            <a:pPr marL="285750" indent="-285750">
              <a:buChar char="•"/>
            </a:pPr>
            <a:endParaRPr lang="hu-H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839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AC05106-975A-445C-A25E-083D6298B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Májusi teendők</a:t>
            </a:r>
          </a:p>
        </p:txBody>
      </p:sp>
      <p:pic>
        <p:nvPicPr>
          <p:cNvPr id="5" name="Kép 5" descr="A képen fű, kültéri, fa, zöld látható&#10;&#10;A leírás teljesen megbízható">
            <a:extLst>
              <a:ext uri="{FF2B5EF4-FFF2-40B4-BE49-F238E27FC236}">
                <a16:creationId xmlns:a16="http://schemas.microsoft.com/office/drawing/2014/main" id="{D67799B2-5EB1-4544-9E78-9DA5A26E881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508" r="2508"/>
          <a:stretch/>
        </p:blipFill>
        <p:spPr>
          <a:xfrm>
            <a:off x="480060" y="2076180"/>
            <a:ext cx="3425957" cy="2705158"/>
          </a:xfrm>
          <a:prstGeom prst="rect">
            <a:avLst/>
          </a:prstGeo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4B100EA1-5474-4ED9-A78D-F930EFFC2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7515" y="1471154"/>
            <a:ext cx="7171043" cy="470580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/>
              <a:t>A fagyos szentek (Szervác, Pongrác, Bonifác) - május 12. 13. 14. - elmúltával a fagyérzékeny növények is kikerülhetnek a szabadba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/>
              <a:t>Oroszlánszáj, körömvirág, pillangóvirág és napraforgó ültetésének ideje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/>
              <a:t>A káposzta, karalábé, zeller, uborka, paprika és paradicsom palánták is kikerülhetnek a szabadba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/>
              <a:t>Virágzik az egres és a ribizli, ilyenkor több öntözést igényel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/>
              <a:t>A veteményes sorait folyamatosan fedjük szalmával, hogy távoltartsuk a gyomokat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/>
              <a:t>Ültessük el a karósbabot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/>
              <a:t>Figyeljünk a folyamatos növényvédelemre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/>
              <a:t>Ültessük ki az összes egynyári disznövényt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>
                <a:cs typeface="Calibri"/>
              </a:rPr>
              <a:t>Vágjuk vissza a krizantém töveket 1/3-nyira, így nem nyúlik fel a virágzásra, és a bokrosodást is elősegíthetjük (kb. Pükösd idején)</a:t>
            </a:r>
          </a:p>
        </p:txBody>
      </p:sp>
    </p:spTree>
    <p:extLst>
      <p:ext uri="{BB962C8B-B14F-4D97-AF65-F5344CB8AC3E}">
        <p14:creationId xmlns:p14="http://schemas.microsoft.com/office/powerpoint/2010/main" val="2572706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B5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35CE51C-FB3E-45DA-9314-05AA66E77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b="1" u="sng">
                <a:solidFill>
                  <a:srgbClr val="FFFFFF"/>
                </a:solidFill>
              </a:rPr>
              <a:t>Júniusi teendők</a:t>
            </a:r>
          </a:p>
        </p:txBody>
      </p:sp>
      <p:pic>
        <p:nvPicPr>
          <p:cNvPr id="5" name="Kép 5" descr="A képen kültéri, fű, virág, kert látható&#10;&#10;A leírás teljesen megbízható">
            <a:extLst>
              <a:ext uri="{FF2B5EF4-FFF2-40B4-BE49-F238E27FC236}">
                <a16:creationId xmlns:a16="http://schemas.microsoft.com/office/drawing/2014/main" id="{9935AD7B-661D-4C74-9D21-8CC54E02E2A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989" r="1" b="14423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D8764FE-DD5B-4A0E-B687-3DD8805A7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641500"/>
            <a:ext cx="3424739" cy="54714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FFFFFF"/>
                </a:solidFill>
              </a:rPr>
              <a:t>Júniusban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kezdődik</a:t>
            </a:r>
            <a:r>
              <a:rPr lang="en-US" sz="1400" dirty="0">
                <a:solidFill>
                  <a:srgbClr val="FFFFFF"/>
                </a:solidFill>
              </a:rPr>
              <a:t> a </a:t>
            </a:r>
            <a:r>
              <a:rPr lang="en-US" sz="1400" dirty="0" err="1">
                <a:solidFill>
                  <a:srgbClr val="FFFFFF"/>
                </a:solidFill>
              </a:rPr>
              <a:t>rózsák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virágzása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virágzás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után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vágjuk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vissza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az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elnyílott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rózsafejeket</a:t>
            </a:r>
            <a:r>
              <a:rPr lang="en-US" sz="1400" dirty="0">
                <a:solidFill>
                  <a:srgbClr val="FFFFFF"/>
                </a:solidFill>
              </a:rPr>
              <a:t> (5 </a:t>
            </a:r>
            <a:r>
              <a:rPr lang="en-US" sz="1400" dirty="0" err="1">
                <a:solidFill>
                  <a:srgbClr val="FFFFFF"/>
                </a:solidFill>
              </a:rPr>
              <a:t>leveles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szárig</a:t>
            </a:r>
            <a:r>
              <a:rPr lang="en-US" sz="1400" dirty="0">
                <a:solidFill>
                  <a:srgbClr val="FFFFFF"/>
                </a:solidFill>
              </a:rPr>
              <a:t>) - </a:t>
            </a:r>
            <a:r>
              <a:rPr lang="en-US" sz="1400" dirty="0" err="1">
                <a:solidFill>
                  <a:srgbClr val="FFFFFF"/>
                </a:solidFill>
              </a:rPr>
              <a:t>így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újabb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virágzásra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sarkalljuk</a:t>
            </a:r>
            <a:endParaRPr lang="en-US" sz="1400" dirty="0" err="1">
              <a:solidFill>
                <a:srgbClr val="FFFFFF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FFFFFF"/>
                </a:solidFill>
              </a:rPr>
              <a:t>Pótoljuk</a:t>
            </a:r>
            <a:r>
              <a:rPr lang="en-US" sz="1400" dirty="0">
                <a:solidFill>
                  <a:srgbClr val="FFFFFF"/>
                </a:solidFill>
              </a:rPr>
              <a:t> a </a:t>
            </a:r>
            <a:r>
              <a:rPr lang="en-US" sz="1400" dirty="0" err="1">
                <a:solidFill>
                  <a:srgbClr val="FFFFFF"/>
                </a:solidFill>
              </a:rPr>
              <a:t>tápanyagot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minden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növénynél</a:t>
            </a:r>
            <a:endParaRPr lang="en-US" sz="1400" dirty="0" err="1">
              <a:solidFill>
                <a:srgbClr val="FFFFFF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FFFFFF"/>
                </a:solidFill>
              </a:rPr>
              <a:t>Ejtsük</a:t>
            </a:r>
            <a:r>
              <a:rPr lang="en-US" sz="1400" dirty="0">
                <a:solidFill>
                  <a:srgbClr val="FFFFFF"/>
                </a:solidFill>
              </a:rPr>
              <a:t> meg a </a:t>
            </a:r>
            <a:r>
              <a:rPr lang="en-US" sz="1400" dirty="0" err="1">
                <a:solidFill>
                  <a:srgbClr val="FFFFFF"/>
                </a:solidFill>
              </a:rPr>
              <a:t>nyári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sövény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nyírást</a:t>
            </a:r>
            <a:endParaRPr lang="en-US" sz="1400" dirty="0" err="1">
              <a:solidFill>
                <a:srgbClr val="FFFFFF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FFFFFF"/>
                </a:solidFill>
              </a:rPr>
              <a:t>Ebben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az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időszakban</a:t>
            </a:r>
            <a:r>
              <a:rPr lang="en-US" sz="1400" dirty="0">
                <a:solidFill>
                  <a:srgbClr val="FFFFFF"/>
                </a:solidFill>
              </a:rPr>
              <a:t> a </a:t>
            </a:r>
            <a:r>
              <a:rPr lang="en-US" sz="1400" dirty="0" err="1">
                <a:solidFill>
                  <a:srgbClr val="FFFFFF"/>
                </a:solidFill>
              </a:rPr>
              <a:t>gyep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sok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öntözésre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és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tápoldatozásra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szorul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hetente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nyírjuk</a:t>
            </a:r>
            <a:r>
              <a:rPr lang="en-US" sz="1400" dirty="0">
                <a:solidFill>
                  <a:srgbClr val="FFFFFF"/>
                </a:solidFill>
              </a:rPr>
              <a:t> a </a:t>
            </a:r>
            <a:r>
              <a:rPr lang="en-US" sz="1400" dirty="0" err="1">
                <a:solidFill>
                  <a:srgbClr val="FFFFFF"/>
                </a:solidFill>
              </a:rPr>
              <a:t>szép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gyep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érdekében</a:t>
            </a:r>
            <a:r>
              <a:rPr lang="en-US" sz="1400" dirty="0">
                <a:solidFill>
                  <a:srgbClr val="FFFFFF"/>
                </a:solidFill>
              </a:rPr>
              <a:t> - a </a:t>
            </a:r>
            <a:r>
              <a:rPr lang="en-US" sz="1400" dirty="0" err="1">
                <a:solidFill>
                  <a:srgbClr val="FFFFFF"/>
                </a:solidFill>
              </a:rPr>
              <a:t>fűnyesedéket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mulcsozásra</a:t>
            </a:r>
            <a:r>
              <a:rPr lang="en-US" sz="1400" dirty="0">
                <a:solidFill>
                  <a:srgbClr val="FFFFFF"/>
                </a:solidFill>
              </a:rPr>
              <a:t> is </a:t>
            </a:r>
            <a:r>
              <a:rPr lang="en-US" sz="1400" dirty="0" err="1">
                <a:solidFill>
                  <a:srgbClr val="FFFFFF"/>
                </a:solidFill>
              </a:rPr>
              <a:t>felhasználhatjuk</a:t>
            </a:r>
            <a:endParaRPr lang="en-US" sz="1400" dirty="0" err="1">
              <a:solidFill>
                <a:srgbClr val="FFFFFF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A </a:t>
            </a:r>
            <a:r>
              <a:rPr lang="en-US" sz="1400" dirty="0" err="1">
                <a:solidFill>
                  <a:srgbClr val="FFFFFF"/>
                </a:solidFill>
              </a:rPr>
              <a:t>szobanövényeket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vigyük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ki</a:t>
            </a:r>
            <a:r>
              <a:rPr lang="en-US" sz="1400" dirty="0">
                <a:solidFill>
                  <a:srgbClr val="FFFFFF"/>
                </a:solidFill>
              </a:rPr>
              <a:t> a </a:t>
            </a:r>
            <a:r>
              <a:rPr lang="en-US" sz="1400" dirty="0" err="1">
                <a:solidFill>
                  <a:srgbClr val="FFFFFF"/>
                </a:solidFill>
              </a:rPr>
              <a:t>szabadba</a:t>
            </a:r>
            <a:endParaRPr lang="en-US" sz="1400" dirty="0" err="1">
              <a:solidFill>
                <a:srgbClr val="FFFFFF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A </a:t>
            </a:r>
            <a:r>
              <a:rPr lang="en-US" sz="1400" dirty="0" err="1">
                <a:solidFill>
                  <a:srgbClr val="FFFFFF"/>
                </a:solidFill>
              </a:rPr>
              <a:t>talajt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ilyekor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folyamatosan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lazítsuk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és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mulcsozzuk</a:t>
            </a:r>
            <a:endParaRPr lang="en-US" sz="1400" dirty="0" err="1">
              <a:solidFill>
                <a:srgbClr val="FFFFFF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A </a:t>
            </a:r>
            <a:r>
              <a:rPr lang="en-US" sz="1400" dirty="0" err="1">
                <a:solidFill>
                  <a:srgbClr val="FFFFFF"/>
                </a:solidFill>
              </a:rPr>
              <a:t>paradicsom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palántákat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folyamatosan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öntözzük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kacsoljuk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és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pótoljuk</a:t>
            </a:r>
            <a:r>
              <a:rPr lang="en-US" sz="1400" dirty="0">
                <a:solidFill>
                  <a:srgbClr val="FFFFFF"/>
                </a:solidFill>
              </a:rPr>
              <a:t> a </a:t>
            </a:r>
            <a:r>
              <a:rPr lang="en-US" sz="1400" dirty="0" err="1">
                <a:solidFill>
                  <a:srgbClr val="FFFFFF"/>
                </a:solidFill>
              </a:rPr>
              <a:t>tápanyagot</a:t>
            </a:r>
            <a:endParaRPr lang="en-US" sz="1400" dirty="0" err="1">
              <a:solidFill>
                <a:srgbClr val="FFFFFF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rgbClr val="FFFFFF"/>
                </a:solidFill>
              </a:rPr>
              <a:t>Takarítsuk</a:t>
            </a:r>
            <a:r>
              <a:rPr lang="en-US" sz="1400" dirty="0">
                <a:solidFill>
                  <a:srgbClr val="FFFFFF"/>
                </a:solidFill>
              </a:rPr>
              <a:t> be a </a:t>
            </a:r>
            <a:r>
              <a:rPr lang="en-US" sz="1400" err="1">
                <a:solidFill>
                  <a:srgbClr val="FFFFFF"/>
                </a:solidFill>
              </a:rPr>
              <a:t>szamócát</a:t>
            </a:r>
            <a:endParaRPr lang="en-US" sz="1400" err="1">
              <a:solidFill>
                <a:srgbClr val="FFFFFF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  <a:cs typeface="Calibri"/>
              </a:rPr>
              <a:t>A málna virágzása a végefelé jár, pótoljuk a tápanyagot</a:t>
            </a:r>
            <a:endParaRPr lang="en-US" sz="14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7947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5" descr="A képen kültéri, fű, épület, kert látható&#10;&#10;A leírás teljesen megbízható">
            <a:extLst>
              <a:ext uri="{FF2B5EF4-FFF2-40B4-BE49-F238E27FC236}">
                <a16:creationId xmlns:a16="http://schemas.microsoft.com/office/drawing/2014/main" id="{7FDFBC5A-E940-4D35-BCFE-3292AA2A2F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 amt="35000"/>
          </a:blip>
          <a:srcRect t="12500" b="125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8367899-FA05-480C-82A2-EB23ED1D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b="1" u="sng">
                <a:solidFill>
                  <a:srgbClr val="FFFFFF"/>
                </a:solidFill>
              </a:rPr>
              <a:t>Júliusi teendők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04EE7AE-6104-4D7D-9BCC-FEAFB0035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A már levirágzott növényeket vissza kell vágni, hogy elősegítsük a másod növekedést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Bújtással szaporítható növények: vasfű, kecskerágó, borostyán, kúszórózsa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Válasszuk szét és ültessük át a szakállas íriszt, vágjuk vissza a leveleit 15cm-re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Ellenőrizzük a fűnyíró pengéjét, hogy mindig éles legyen, így kisebb a vágási felület és gyorsabban regenerálódik a levágott fű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Tároljuk megfelelően a növényvédőszereket és rovarírtószereket, használatuk olykor szükséges, de mégis csak vegyszerek</a:t>
            </a:r>
          </a:p>
        </p:txBody>
      </p:sp>
    </p:spTree>
    <p:extLst>
      <p:ext uri="{BB962C8B-B14F-4D97-AF65-F5344CB8AC3E}">
        <p14:creationId xmlns:p14="http://schemas.microsoft.com/office/powerpoint/2010/main" val="3646328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DA4D58-5AFF-4B3E-BCDC-BD912E74B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u="sng"/>
              <a:t>Augusztusi teendők</a:t>
            </a:r>
          </a:p>
        </p:txBody>
      </p:sp>
      <p:pic>
        <p:nvPicPr>
          <p:cNvPr id="5" name="Kép 5" descr="A képen kültéri, fű, pad, fából készült látható&#10;&#10;A leírás teljesen megbízható">
            <a:extLst>
              <a:ext uri="{FF2B5EF4-FFF2-40B4-BE49-F238E27FC236}">
                <a16:creationId xmlns:a16="http://schemas.microsoft.com/office/drawing/2014/main" id="{37050691-1A58-4A46-B08D-DF2A60D89E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0989" r="3098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42C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63E3CF4-819D-4470-9941-32BE68A4F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/>
              <a:t>Az augusztusi melegben fontos az öntözés, ne hagyjuk kiszáradni növényeinket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/>
              <a:t>Ha igazi kék hortenziát akarunk, tegyünk az öntöző vizébe kék étel festéket - és még a következő évben sem felejtik el a gondoskodást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/>
              <a:t>Unalmas,de nem elhanyagolható a folyamatos gyomlálás, mulcsolással megkönnyíthető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/>
              <a:t>Ilyenkor vethető az őszi időszakra a leveles v fodroskel, tépő saláta, póréhagyma, cékla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/>
              <a:t>Újítsuk meg a szamóca ágyásunkat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/>
              <a:t>Az őszibarack fán ilyenkor védekezzünk levéltetvek ellen, és végezzünk ritkító metszést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/>
              <a:t>Takarítsuk be a fűszernövényeket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/>
              <a:t>Forgassuk át a komposztot</a:t>
            </a:r>
          </a:p>
        </p:txBody>
      </p:sp>
    </p:spTree>
    <p:extLst>
      <p:ext uri="{BB962C8B-B14F-4D97-AF65-F5344CB8AC3E}">
        <p14:creationId xmlns:p14="http://schemas.microsoft.com/office/powerpoint/2010/main" val="348814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Szélesvásznú</PresentationFormat>
  <Paragraphs>0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Kertészkedés</vt:lpstr>
      <vt:lpstr>Januári teendők</vt:lpstr>
      <vt:lpstr>Februári teendők</vt:lpstr>
      <vt:lpstr>Márciusi teendők</vt:lpstr>
      <vt:lpstr>Áprilisi teendők</vt:lpstr>
      <vt:lpstr>Májusi teendők</vt:lpstr>
      <vt:lpstr>Júniusi teendők</vt:lpstr>
      <vt:lpstr>Júliusi teendők</vt:lpstr>
      <vt:lpstr>Augusztusi teendők</vt:lpstr>
      <vt:lpstr>Szeptemberi teendők</vt:lpstr>
      <vt:lpstr>Októberi teendők</vt:lpstr>
      <vt:lpstr>Novemberi teendők</vt:lpstr>
      <vt:lpstr>Decemberi teendők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</dc:title>
  <dc:creator/>
  <cp:lastModifiedBy/>
  <cp:revision>1357</cp:revision>
  <dcterms:created xsi:type="dcterms:W3CDTF">2019-12-03T18:33:15Z</dcterms:created>
  <dcterms:modified xsi:type="dcterms:W3CDTF">2019-12-04T17:31:42Z</dcterms:modified>
</cp:coreProperties>
</file>